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73" r:id="rId5"/>
    <p:sldId id="288" r:id="rId6"/>
    <p:sldId id="289" r:id="rId7"/>
    <p:sldId id="29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98DF21-65AD-4391-91ED-776A4D05A39E}" v="1" dt="2021-11-18T13:01:33.2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bu, Catalina" userId="2ddf6cca-6895-4897-ba83-5280c96e1284" providerId="ADAL" clId="{D398DF21-65AD-4391-91ED-776A4D05A39E}"/>
    <pc:docChg chg="undo custSel addSld modSld">
      <pc:chgData name="Sarbu, Catalina" userId="2ddf6cca-6895-4897-ba83-5280c96e1284" providerId="ADAL" clId="{D398DF21-65AD-4391-91ED-776A4D05A39E}" dt="2021-11-18T13:47:36.063" v="1961" actId="313"/>
      <pc:docMkLst>
        <pc:docMk/>
      </pc:docMkLst>
      <pc:sldChg chg="modSp mod">
        <pc:chgData name="Sarbu, Catalina" userId="2ddf6cca-6895-4897-ba83-5280c96e1284" providerId="ADAL" clId="{D398DF21-65AD-4391-91ED-776A4D05A39E}" dt="2021-11-18T13:43:25.221" v="1919" actId="20577"/>
        <pc:sldMkLst>
          <pc:docMk/>
          <pc:sldMk cId="2424003712" sldId="273"/>
        </pc:sldMkLst>
        <pc:spChg chg="mod">
          <ac:chgData name="Sarbu, Catalina" userId="2ddf6cca-6895-4897-ba83-5280c96e1284" providerId="ADAL" clId="{D398DF21-65AD-4391-91ED-776A4D05A39E}" dt="2021-11-18T13:43:25.221" v="1919" actId="20577"/>
          <ac:spMkLst>
            <pc:docMk/>
            <pc:sldMk cId="2424003712" sldId="273"/>
            <ac:spMk id="2" creationId="{1C21E816-31F5-48BB-BD02-D15F2F18B48A}"/>
          </ac:spMkLst>
        </pc:spChg>
        <pc:spChg chg="mod">
          <ac:chgData name="Sarbu, Catalina" userId="2ddf6cca-6895-4897-ba83-5280c96e1284" providerId="ADAL" clId="{D398DF21-65AD-4391-91ED-776A4D05A39E}" dt="2021-11-18T13:14:41.119" v="1460" actId="947"/>
          <ac:spMkLst>
            <pc:docMk/>
            <pc:sldMk cId="2424003712" sldId="273"/>
            <ac:spMk id="3" creationId="{835D6E6B-3353-491C-A3C6-F278D6CED8B3}"/>
          </ac:spMkLst>
        </pc:spChg>
      </pc:sldChg>
      <pc:sldChg chg="addSp modSp mod">
        <pc:chgData name="Sarbu, Catalina" userId="2ddf6cca-6895-4897-ba83-5280c96e1284" providerId="ADAL" clId="{D398DF21-65AD-4391-91ED-776A4D05A39E}" dt="2021-11-18T13:40:59.945" v="1915" actId="1076"/>
        <pc:sldMkLst>
          <pc:docMk/>
          <pc:sldMk cId="3966093881" sldId="288"/>
        </pc:sldMkLst>
        <pc:spChg chg="mod">
          <ac:chgData name="Sarbu, Catalina" userId="2ddf6cca-6895-4897-ba83-5280c96e1284" providerId="ADAL" clId="{D398DF21-65AD-4391-91ED-776A4D05A39E}" dt="2021-11-18T13:40:59.945" v="1915" actId="1076"/>
          <ac:spMkLst>
            <pc:docMk/>
            <pc:sldMk cId="3966093881" sldId="288"/>
            <ac:spMk id="2" creationId="{59D539EE-4A36-4CA3-94D4-F7FEA2D2411B}"/>
          </ac:spMkLst>
        </pc:spChg>
        <pc:spChg chg="mod">
          <ac:chgData name="Sarbu, Catalina" userId="2ddf6cca-6895-4897-ba83-5280c96e1284" providerId="ADAL" clId="{D398DF21-65AD-4391-91ED-776A4D05A39E}" dt="2021-11-18T13:11:06.883" v="1334" actId="6549"/>
          <ac:spMkLst>
            <pc:docMk/>
            <pc:sldMk cId="3966093881" sldId="288"/>
            <ac:spMk id="4" creationId="{A2C8AD5D-DE0E-4F5E-ADE6-157493E2A3D6}"/>
          </ac:spMkLst>
        </pc:spChg>
        <pc:picChg chg="add mod">
          <ac:chgData name="Sarbu, Catalina" userId="2ddf6cca-6895-4897-ba83-5280c96e1284" providerId="ADAL" clId="{D398DF21-65AD-4391-91ED-776A4D05A39E}" dt="2021-11-18T13:17:50.145" v="1513" actId="1076"/>
          <ac:picMkLst>
            <pc:docMk/>
            <pc:sldMk cId="3966093881" sldId="288"/>
            <ac:picMk id="7" creationId="{9971CC46-28C2-4A67-A9F2-8C2052F636C8}"/>
          </ac:picMkLst>
        </pc:picChg>
      </pc:sldChg>
      <pc:sldChg chg="modSp mod">
        <pc:chgData name="Sarbu, Catalina" userId="2ddf6cca-6895-4897-ba83-5280c96e1284" providerId="ADAL" clId="{D398DF21-65AD-4391-91ED-776A4D05A39E}" dt="2021-11-18T13:47:36.063" v="1961" actId="313"/>
        <pc:sldMkLst>
          <pc:docMk/>
          <pc:sldMk cId="104848410" sldId="289"/>
        </pc:sldMkLst>
        <pc:spChg chg="mod">
          <ac:chgData name="Sarbu, Catalina" userId="2ddf6cca-6895-4897-ba83-5280c96e1284" providerId="ADAL" clId="{D398DF21-65AD-4391-91ED-776A4D05A39E}" dt="2021-11-18T13:35:38.671" v="1887" actId="1076"/>
          <ac:spMkLst>
            <pc:docMk/>
            <pc:sldMk cId="104848410" sldId="289"/>
            <ac:spMk id="2" creationId="{59D539EE-4A36-4CA3-94D4-F7FEA2D2411B}"/>
          </ac:spMkLst>
        </pc:spChg>
        <pc:spChg chg="mod">
          <ac:chgData name="Sarbu, Catalina" userId="2ddf6cca-6895-4897-ba83-5280c96e1284" providerId="ADAL" clId="{D398DF21-65AD-4391-91ED-776A4D05A39E}" dt="2021-11-18T13:47:36.063" v="1961" actId="313"/>
          <ac:spMkLst>
            <pc:docMk/>
            <pc:sldMk cId="104848410" sldId="289"/>
            <ac:spMk id="4" creationId="{A2C8AD5D-DE0E-4F5E-ADE6-157493E2A3D6}"/>
          </ac:spMkLst>
        </pc:spChg>
      </pc:sldChg>
      <pc:sldChg chg="addSp delSp modSp add mod">
        <pc:chgData name="Sarbu, Catalina" userId="2ddf6cca-6895-4897-ba83-5280c96e1284" providerId="ADAL" clId="{D398DF21-65AD-4391-91ED-776A4D05A39E}" dt="2021-11-18T13:16:21.650" v="1482" actId="20577"/>
        <pc:sldMkLst>
          <pc:docMk/>
          <pc:sldMk cId="194661463" sldId="290"/>
        </pc:sldMkLst>
        <pc:spChg chg="mod">
          <ac:chgData name="Sarbu, Catalina" userId="2ddf6cca-6895-4897-ba83-5280c96e1284" providerId="ADAL" clId="{D398DF21-65AD-4391-91ED-776A4D05A39E}" dt="2021-11-18T13:16:21.650" v="1482" actId="20577"/>
          <ac:spMkLst>
            <pc:docMk/>
            <pc:sldMk cId="194661463" sldId="290"/>
            <ac:spMk id="2" creationId="{59D539EE-4A36-4CA3-94D4-F7FEA2D2411B}"/>
          </ac:spMkLst>
        </pc:spChg>
        <pc:spChg chg="del mod">
          <ac:chgData name="Sarbu, Catalina" userId="2ddf6cca-6895-4897-ba83-5280c96e1284" providerId="ADAL" clId="{D398DF21-65AD-4391-91ED-776A4D05A39E}" dt="2021-11-18T13:06:48.222" v="1159" actId="22"/>
          <ac:spMkLst>
            <pc:docMk/>
            <pc:sldMk cId="194661463" sldId="290"/>
            <ac:spMk id="4" creationId="{A2C8AD5D-DE0E-4F5E-ADE6-157493E2A3D6}"/>
          </ac:spMkLst>
        </pc:spChg>
        <pc:spChg chg="add mod">
          <ac:chgData name="Sarbu, Catalina" userId="2ddf6cca-6895-4897-ba83-5280c96e1284" providerId="ADAL" clId="{D398DF21-65AD-4391-91ED-776A4D05A39E}" dt="2021-11-18T13:09:17.796" v="1280" actId="14100"/>
          <ac:spMkLst>
            <pc:docMk/>
            <pc:sldMk cId="194661463" sldId="290"/>
            <ac:spMk id="9" creationId="{ADFF505D-C52F-469A-B598-836F70D58ACF}"/>
          </ac:spMkLst>
        </pc:spChg>
        <pc:picChg chg="add del mod ord">
          <ac:chgData name="Sarbu, Catalina" userId="2ddf6cca-6895-4897-ba83-5280c96e1284" providerId="ADAL" clId="{D398DF21-65AD-4391-91ED-776A4D05A39E}" dt="2021-11-18T13:08:59.513" v="1276" actId="478"/>
          <ac:picMkLst>
            <pc:docMk/>
            <pc:sldMk cId="194661463" sldId="290"/>
            <ac:picMk id="5" creationId="{D67F1156-A0FF-4215-BE39-BC56CB66BCE5}"/>
          </ac:picMkLst>
        </pc:picChg>
        <pc:picChg chg="add mod">
          <ac:chgData name="Sarbu, Catalina" userId="2ddf6cca-6895-4897-ba83-5280c96e1284" providerId="ADAL" clId="{D398DF21-65AD-4391-91ED-776A4D05A39E}" dt="2021-11-18T13:09:33.480" v="1283" actId="14100"/>
          <ac:picMkLst>
            <pc:docMk/>
            <pc:sldMk cId="194661463" sldId="290"/>
            <ac:picMk id="7" creationId="{F15FA6FD-838C-4744-8860-E320ED4260D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18-Nov-21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586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18-Nov-21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906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18-Nov-21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224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18-Nov-21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84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18-Nov-21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5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18-Nov-21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461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18-Nov-21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599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18-Nov-21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986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18-Nov-21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051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18-Nov-21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0082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por.ema.europa.eu/sporwi/" TargetMode="External"/><Relationship Id="rId2" Type="http://schemas.openxmlformats.org/officeDocument/2006/relationships/hyperlink" Target="https://register.ema.europa.eu/identityiq/login.js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42D4960A-896E-4F6B-BF65-B4662AC9DE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6" name="Picture 5" descr="pipette dripping into a petri dish">
            <a:extLst>
              <a:ext uri="{FF2B5EF4-FFF2-40B4-BE49-F238E27FC236}">
                <a16:creationId xmlns:a16="http://schemas.microsoft.com/office/drawing/2014/main" id="{AD5EFA86-59D3-41A9-819E-C704FF32C5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3302" y="457200"/>
            <a:ext cx="7588885" cy="589965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5684944A-8803-462C-84C5-4576C56A7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457199"/>
            <a:ext cx="3618827" cy="48224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2723" y="850791"/>
            <a:ext cx="3202016" cy="4198288"/>
          </a:xfrm>
        </p:spPr>
        <p:txBody>
          <a:bodyPr anchor="ctr">
            <a:norm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</a:rPr>
              <a:t>EU Regulation 536     Jan 2022</a:t>
            </a:r>
            <a:br>
              <a:rPr lang="en-US" sz="2400" dirty="0">
                <a:solidFill>
                  <a:srgbClr val="FFFFFF"/>
                </a:solidFill>
              </a:rPr>
            </a:br>
            <a:br>
              <a:rPr lang="en-US" sz="2400" dirty="0">
                <a:solidFill>
                  <a:srgbClr val="FFFFFF"/>
                </a:solidFill>
              </a:rPr>
            </a:b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800" cap="small" dirty="0" err="1">
                <a:solidFill>
                  <a:srgbClr val="FFFFFF"/>
                </a:solidFill>
              </a:rPr>
              <a:t>Inregistrarea</a:t>
            </a:r>
            <a:r>
              <a:rPr lang="en-US" sz="2800" cap="small" dirty="0">
                <a:solidFill>
                  <a:srgbClr val="FFFFFF"/>
                </a:solidFill>
              </a:rPr>
              <a:t> </a:t>
            </a:r>
            <a:r>
              <a:rPr lang="en-US" sz="2800" cap="small" dirty="0" err="1">
                <a:solidFill>
                  <a:srgbClr val="FFFFFF"/>
                </a:solidFill>
              </a:rPr>
              <a:t>centrelor</a:t>
            </a:r>
            <a:r>
              <a:rPr lang="en-US" sz="2800" cap="small" dirty="0">
                <a:solidFill>
                  <a:srgbClr val="FFFFFF"/>
                </a:solidFill>
              </a:rPr>
              <a:t> in </a:t>
            </a:r>
            <a:r>
              <a:rPr lang="en-US" sz="2800" cap="small" dirty="0" err="1">
                <a:solidFill>
                  <a:srgbClr val="FFFFFF"/>
                </a:solidFill>
              </a:rPr>
              <a:t>sistemul</a:t>
            </a:r>
            <a:r>
              <a:rPr lang="en-US" sz="2800" cap="small" dirty="0">
                <a:solidFill>
                  <a:srgbClr val="FFFFFF"/>
                </a:solidFill>
              </a:rPr>
              <a:t> EMA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07F3B49-8C20-42F5-831D-59306D05F6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5367338"/>
            <a:ext cx="3618828" cy="989513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2723" y="5545331"/>
            <a:ext cx="3202016" cy="649222"/>
          </a:xfrm>
          <a:noFill/>
        </p:spPr>
        <p:txBody>
          <a:bodyPr anchor="ctr">
            <a:normAutofit/>
          </a:bodyPr>
          <a:lstStyle/>
          <a:p>
            <a:r>
              <a:rPr lang="en-US" sz="1800" cap="none" dirty="0">
                <a:solidFill>
                  <a:srgbClr val="FFFFFF">
                    <a:alpha val="75000"/>
                  </a:srgbClr>
                </a:solidFill>
              </a:rPr>
              <a:t>Catalina Sarbu</a:t>
            </a:r>
          </a:p>
        </p:txBody>
      </p:sp>
    </p:spTree>
    <p:extLst>
      <p:ext uri="{BB962C8B-B14F-4D97-AF65-F5344CB8AC3E}">
        <p14:creationId xmlns:p14="http://schemas.microsoft.com/office/powerpoint/2010/main" val="2424003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539EE-4A36-4CA3-94D4-F7FEA2D24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71" y="439795"/>
            <a:ext cx="11029616" cy="1162050"/>
          </a:xfrm>
        </p:spPr>
        <p:txBody>
          <a:bodyPr>
            <a:normAutofit fontScale="90000"/>
          </a:bodyPr>
          <a:lstStyle/>
          <a:p>
            <a:r>
              <a:rPr lang="en-US" cap="non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Sistemul</a:t>
            </a:r>
            <a:r>
              <a:rPr lang="en-US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electronic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EMA (CTIS)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2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La </a:t>
            </a:r>
            <a:r>
              <a:rPr lang="en-US" sz="22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depunerea</a:t>
            </a:r>
            <a:r>
              <a:rPr lang="en-US" sz="22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22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documentelor</a:t>
            </a:r>
            <a:r>
              <a:rPr lang="en-US" sz="22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22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studiului</a:t>
            </a:r>
            <a:r>
              <a:rPr lang="en-US" sz="22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in CTIS, se </a:t>
            </a:r>
            <a:r>
              <a:rPr lang="en-US" sz="22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selecteaza</a:t>
            </a:r>
            <a:r>
              <a:rPr lang="en-US" sz="22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22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tarile</a:t>
            </a:r>
            <a:r>
              <a:rPr lang="en-US" sz="22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22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si</a:t>
            </a:r>
            <a:r>
              <a:rPr lang="en-US" sz="22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22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centrele</a:t>
            </a:r>
            <a:r>
              <a:rPr lang="en-US" sz="22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2200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medicale</a:t>
            </a:r>
            <a:r>
              <a:rPr lang="en-US" sz="22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=&gt; </a:t>
            </a:r>
            <a:r>
              <a:rPr lang="en-US" sz="2200" b="1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centrele</a:t>
            </a:r>
            <a:r>
              <a:rPr lang="en-US" sz="2200" b="1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2200" b="1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trebuie</a:t>
            </a:r>
            <a:r>
              <a:rPr lang="en-US" sz="2200" b="1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2200" b="1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sa</a:t>
            </a:r>
            <a:r>
              <a:rPr lang="en-US" sz="2200" b="1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fie </a:t>
            </a:r>
            <a:r>
              <a:rPr lang="en-US" sz="2200" b="1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acolo</a:t>
            </a:r>
            <a:r>
              <a:rPr lang="en-US" sz="2200" b="1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in </a:t>
            </a:r>
            <a:r>
              <a:rPr lang="en-US" sz="2200" b="1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sistemul</a:t>
            </a:r>
            <a:r>
              <a:rPr lang="en-US" sz="2200" b="1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OMS </a:t>
            </a:r>
            <a:r>
              <a:rPr lang="en-US" sz="2200" b="1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pentru</a:t>
            </a:r>
            <a:r>
              <a:rPr lang="en-US" sz="2200" b="1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a </a:t>
            </a:r>
            <a:r>
              <a:rPr lang="en-US" sz="2200" b="1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putea</a:t>
            </a:r>
            <a:r>
              <a:rPr lang="en-US" sz="2200" b="1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fi </a:t>
            </a:r>
            <a:r>
              <a:rPr lang="en-US" sz="2200" b="1" cap="none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selectate</a:t>
            </a:r>
            <a:r>
              <a:rPr lang="en-US" sz="2200" b="1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C8AD5D-DE0E-4F5E-ADE6-157493E2A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24074"/>
            <a:ext cx="2990682" cy="4224471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71CC46-28C2-4A67-A9F2-8C2052F63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1459" y="1925103"/>
            <a:ext cx="6389979" cy="474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09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539EE-4A36-4CA3-94D4-F7FEA2D24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53582"/>
            <a:ext cx="11029616" cy="629494"/>
          </a:xfrm>
        </p:spPr>
        <p:txBody>
          <a:bodyPr>
            <a:normAutofit/>
          </a:bodyPr>
          <a:lstStyle/>
          <a:p>
            <a:r>
              <a:rPr lang="en-US" cap="non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Inregistrarea</a:t>
            </a:r>
            <a:r>
              <a:rPr lang="en-US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in </a:t>
            </a:r>
            <a:r>
              <a:rPr lang="en-US" cap="non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sistemul</a:t>
            </a:r>
            <a:r>
              <a:rPr lang="en-US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EMA </a:t>
            </a: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</a:rPr>
              <a:t>(</a:t>
            </a:r>
            <a:r>
              <a:rPr lang="en-US" sz="2400" b="1" cap="small" dirty="0">
                <a:effectLst/>
                <a:latin typeface="Calibri" panose="020F0502020204030204" pitchFamily="34" charset="0"/>
                <a:ea typeface="MS Mincho" panose="02020609040205080304" pitchFamily="49" charset="-128"/>
              </a:rPr>
              <a:t>O</a:t>
            </a:r>
            <a:r>
              <a:rPr lang="en-US" sz="2400" cap="small" dirty="0">
                <a:effectLst/>
                <a:latin typeface="Calibri" panose="020F0502020204030204" pitchFamily="34" charset="0"/>
                <a:ea typeface="MS Mincho" panose="02020609040205080304" pitchFamily="49" charset="-128"/>
              </a:rPr>
              <a:t>rganization </a:t>
            </a:r>
            <a:r>
              <a:rPr lang="en-US" sz="2400" b="1" cap="small" dirty="0">
                <a:effectLst/>
                <a:latin typeface="Calibri" panose="020F0502020204030204" pitchFamily="34" charset="0"/>
                <a:ea typeface="MS Mincho" panose="02020609040205080304" pitchFamily="49" charset="-128"/>
              </a:rPr>
              <a:t>M</a:t>
            </a:r>
            <a:r>
              <a:rPr lang="en-US" sz="2400" cap="small" dirty="0">
                <a:effectLst/>
                <a:latin typeface="Calibri" panose="020F0502020204030204" pitchFamily="34" charset="0"/>
                <a:ea typeface="MS Mincho" panose="02020609040205080304" pitchFamily="49" charset="-128"/>
              </a:rPr>
              <a:t>anagement </a:t>
            </a:r>
            <a:r>
              <a:rPr lang="en-US" sz="2400" b="1" cap="small" dirty="0">
                <a:effectLst/>
                <a:latin typeface="Calibri" panose="020F0502020204030204" pitchFamily="34" charset="0"/>
                <a:ea typeface="MS Mincho" panose="02020609040205080304" pitchFamily="49" charset="-128"/>
              </a:rPr>
              <a:t>S</a:t>
            </a:r>
            <a:r>
              <a:rPr lang="en-US" sz="2400" cap="small" dirty="0">
                <a:effectLst/>
                <a:latin typeface="Calibri" panose="020F0502020204030204" pitchFamily="34" charset="0"/>
                <a:ea typeface="MS Mincho" panose="02020609040205080304" pitchFamily="49" charset="-128"/>
              </a:rPr>
              <a:t>ystem</a:t>
            </a: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</a:rPr>
              <a:t>)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C8AD5D-DE0E-4F5E-ADE6-157493E2A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556" y="1571349"/>
            <a:ext cx="11617319" cy="4563122"/>
          </a:xfrm>
        </p:spPr>
        <p:txBody>
          <a:bodyPr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Clr>
                <a:srgbClr val="33CCCC"/>
              </a:buClr>
              <a:buFont typeface="+mj-lt"/>
              <a:buAutoNum type="arabicPeriod"/>
            </a:pPr>
            <a:r>
              <a:rPr lang="en-US" sz="1600" dirty="0" err="1">
                <a:solidFill>
                  <a:schemeClr val="tx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Inregistraea</a:t>
            </a:r>
            <a:r>
              <a:rPr lang="en-US" sz="1600" dirty="0">
                <a:solidFill>
                  <a:schemeClr val="tx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UTILIZATORULUI </a:t>
            </a:r>
            <a:r>
              <a:rPr lang="en-US" sz="1600" dirty="0" err="1">
                <a:solidFill>
                  <a:schemeClr val="tx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desemnat</a:t>
            </a:r>
            <a:r>
              <a:rPr lang="en-US" sz="1600" dirty="0">
                <a:solidFill>
                  <a:schemeClr val="tx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sz="1600" dirty="0" err="1">
                <a:solidFill>
                  <a:schemeClr val="tx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institutiei</a:t>
            </a:r>
            <a:r>
              <a:rPr lang="en-US" sz="1600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IAM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(Identification and Account Management)</a:t>
            </a:r>
          </a:p>
          <a:p>
            <a: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</a:rPr>
              <a:t>Go to: </a:t>
            </a:r>
            <a:r>
              <a:rPr lang="en-US" sz="1800" i="1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 Account Management (europa.eu)</a:t>
            </a:r>
            <a:r>
              <a:rPr lang="en-US" sz="1800" i="1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</a:rPr>
              <a:t> 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</a:rPr>
              <a:t>– create an account</a:t>
            </a:r>
          </a:p>
          <a:p>
            <a: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</a:rPr>
              <a:t>Wait for the confirmation e-mail (credentials) before accessing other EMA applications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33CCCC"/>
              </a:buClr>
              <a:buFont typeface="+mj-lt"/>
              <a:buAutoNum type="arabicPeriod" startAt="2"/>
            </a:pPr>
            <a:r>
              <a:rPr lang="en-US" sz="1600" dirty="0" err="1">
                <a:solidFill>
                  <a:schemeClr val="tx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Inregistrarea</a:t>
            </a:r>
            <a:r>
              <a:rPr lang="en-US" sz="1600" dirty="0">
                <a:solidFill>
                  <a:schemeClr val="tx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INSTITUTIEI</a:t>
            </a:r>
            <a:r>
              <a:rPr lang="en-US" sz="1600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OMS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(Organization Management System)</a:t>
            </a:r>
            <a:r>
              <a:rPr lang="en-US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prin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platforma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numita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SPOR</a:t>
            </a:r>
            <a:r>
              <a:rPr lang="en-US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US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40080" lvl="3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euzeitGro"/>
              </a:rPr>
              <a:t>Go to SPOR platform </a:t>
            </a:r>
            <a:r>
              <a:rPr lang="en-US" sz="1800" i="1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euzeitG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SPOR Web UI (europa.eu)</a:t>
            </a:r>
            <a:r>
              <a:rPr lang="en-US" sz="18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euzeitGro"/>
              </a:rPr>
              <a:t> </a:t>
            </a:r>
            <a:r>
              <a:rPr lang="en-US" sz="1800" i="1" dirty="0">
                <a:solidFill>
                  <a:schemeClr val="tx1"/>
                </a:solidFill>
                <a:latin typeface="NeuzeitGro"/>
                <a:ea typeface="Calibri" panose="020F0502020204030204" pitchFamily="34" charset="0"/>
                <a:cs typeface="NeuzeitGro"/>
              </a:rPr>
              <a:t>-&gt;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euzeitGro"/>
              </a:rPr>
              <a:t>Login with your credentials obtained 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euzeitGro"/>
              </a:rPr>
              <a:t>from IAM</a:t>
            </a:r>
            <a:endParaRPr lang="en-US" sz="1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NeuzeitGro"/>
            </a:endParaRPr>
          </a:p>
          <a:p>
            <a:pPr marL="640080" lvl="3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</a:rPr>
              <a:t>Tab “Request new organization”</a:t>
            </a:r>
          </a:p>
          <a:p>
            <a:pPr marL="640080" lvl="3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Font typeface="Wingdings" panose="05000000000000000000" pitchFamily="2" charset="2"/>
              <a:buChar char="§"/>
            </a:pP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Supporting documents are necessary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euzeitGro"/>
              </a:rPr>
              <a:t>for the institution name and address</a:t>
            </a:r>
            <a:r>
              <a:rPr lang="en-US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euzeitGro"/>
              </a:rPr>
              <a:t>: any document showing the official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euzeitGro"/>
              </a:rPr>
              <a:t> </a:t>
            </a:r>
            <a:r>
              <a:rPr lang="en-US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euzeitGro"/>
              </a:rPr>
              <a:t>registration name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euzeitGro"/>
              </a:rPr>
              <a:t> and address, such as Hospital Accreditation, etc.)</a:t>
            </a:r>
          </a:p>
          <a:p>
            <a:pPr marL="640080" lvl="3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Font typeface="Wingdings" panose="05000000000000000000" pitchFamily="2" charset="2"/>
              <a:buChar char="§"/>
            </a:pP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euzeitGro"/>
              </a:rPr>
              <a:t>wait for EMA validation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euzeitGro"/>
              </a:rPr>
              <a:t>; a confirmation for the request is provided by email. 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NeuzeitGro"/>
              </a:rPr>
              <a:t>Timelines: 3-5 business days</a:t>
            </a:r>
            <a:endParaRPr lang="en-US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NeuzeitGro"/>
            </a:endParaRPr>
          </a:p>
          <a:p>
            <a:pPr marL="640080" lvl="3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Registration is completed when the site obtains the </a:t>
            </a: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OMS ID numbers</a:t>
            </a:r>
            <a:r>
              <a:rPr lang="en-US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OMS-</a:t>
            </a:r>
            <a:r>
              <a:rPr lang="en-US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Organisation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 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OMS-Location-ID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***Ex.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Spitalul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Judetean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Craiova are:  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ORG-100033788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LOC-100053153</a:t>
            </a:r>
          </a:p>
          <a:p>
            <a:pPr marL="0" indent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dirty="0"/>
              <a:t>*Duplicate!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*</a:t>
            </a:r>
            <a:r>
              <a:rPr lang="en-US" dirty="0" err="1"/>
              <a:t>Numele</a:t>
            </a:r>
            <a:r>
              <a:rPr lang="en-US" dirty="0"/>
              <a:t> </a:t>
            </a:r>
            <a:r>
              <a:rPr lang="en-US" dirty="0" err="1"/>
              <a:t>institutiei</a:t>
            </a:r>
            <a:r>
              <a:rPr lang="en-US" dirty="0"/>
              <a:t> </a:t>
            </a:r>
            <a:r>
              <a:rPr lang="en-US" dirty="0" err="1"/>
              <a:t>recomandat</a:t>
            </a:r>
            <a:r>
              <a:rPr lang="en-US" dirty="0"/>
              <a:t> in </a:t>
            </a:r>
            <a:r>
              <a:rPr lang="en-US" dirty="0" err="1"/>
              <a:t>limba</a:t>
            </a:r>
            <a:r>
              <a:rPr lang="en-US" dirty="0"/>
              <a:t> </a:t>
            </a:r>
            <a:r>
              <a:rPr lang="en-US" dirty="0" err="1"/>
              <a:t>locala</a:t>
            </a:r>
            <a:r>
              <a:rPr lang="en-US" dirty="0"/>
              <a:t>, ca in </a:t>
            </a:r>
            <a:r>
              <a:rPr lang="en-US" dirty="0" err="1"/>
              <a:t>actele</a:t>
            </a:r>
            <a:r>
              <a:rPr lang="en-US" dirty="0"/>
              <a:t> </a:t>
            </a:r>
            <a:r>
              <a:rPr lang="en-US" dirty="0" err="1"/>
              <a:t>trimise</a:t>
            </a:r>
            <a:r>
              <a:rPr lang="en-US" dirty="0"/>
              <a:t> =&gt; </a:t>
            </a:r>
            <a:r>
              <a:rPr lang="en-US" dirty="0" err="1"/>
              <a:t>usureaza</a:t>
            </a:r>
            <a:r>
              <a:rPr lang="en-US" dirty="0"/>
              <a:t> </a:t>
            </a:r>
            <a:r>
              <a:rPr lang="en-US" dirty="0" err="1"/>
              <a:t>validarea</a:t>
            </a:r>
            <a:endParaRPr lang="en-US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*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Pasii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detaliu</a:t>
            </a:r>
            <a:r>
              <a:rPr lang="en-US" dirty="0"/>
              <a:t>: document 3 </a:t>
            </a:r>
            <a:r>
              <a:rPr lang="en-US" dirty="0" err="1"/>
              <a:t>pagini</a:t>
            </a:r>
            <a:r>
              <a:rPr lang="en-US" dirty="0"/>
              <a:t> pe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website  AVANTYO 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ACCSCR</a:t>
            </a:r>
          </a:p>
        </p:txBody>
      </p:sp>
    </p:spTree>
    <p:extLst>
      <p:ext uri="{BB962C8B-B14F-4D97-AF65-F5344CB8AC3E}">
        <p14:creationId xmlns:p14="http://schemas.microsoft.com/office/powerpoint/2010/main" val="104848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539EE-4A36-4CA3-94D4-F7FEA2D24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12269"/>
          </a:xfrm>
        </p:spPr>
        <p:txBody>
          <a:bodyPr>
            <a:normAutofit fontScale="90000"/>
          </a:bodyPr>
          <a:lstStyle/>
          <a:p>
            <a:r>
              <a:rPr lang="en-US" sz="24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Centre </a:t>
            </a:r>
            <a:r>
              <a:rPr lang="en-US" sz="2400" cap="non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medicale</a:t>
            </a:r>
            <a:r>
              <a:rPr lang="en-US" sz="24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din Romania </a:t>
            </a:r>
            <a:r>
              <a:rPr lang="en-US" sz="2400" cap="non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inregistrate</a:t>
            </a:r>
            <a:r>
              <a:rPr lang="en-US" sz="24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in OMS- </a:t>
            </a:r>
            <a:r>
              <a:rPr lang="en-US" sz="2400" cap="none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noiembrie</a:t>
            </a:r>
            <a:r>
              <a:rPr lang="en-US" sz="24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2021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5FA6FD-838C-4744-8860-E320ED426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1190624"/>
            <a:ext cx="10594029" cy="5362907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DFF505D-C52F-469A-B598-836F70D58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340864"/>
            <a:ext cx="10086808" cy="36344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661463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spect">
      <a:dk1>
        <a:sysClr val="windowText" lastClr="000000"/>
      </a:dk1>
      <a:lt1>
        <a:sysClr val="window" lastClr="FFFFFF"/>
      </a:lt1>
      <a:dk2>
        <a:srgbClr val="585753"/>
      </a:dk2>
      <a:lt2>
        <a:srgbClr val="EBDDC3"/>
      </a:lt2>
      <a:accent1>
        <a:srgbClr val="71B9E4"/>
      </a:accent1>
      <a:accent2>
        <a:srgbClr val="E25D3C"/>
      </a:accent2>
      <a:accent3>
        <a:srgbClr val="BDB59D"/>
      </a:accent3>
      <a:accent4>
        <a:srgbClr val="A5AB81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3242A4-1E6A-4E02-809C-4A24066EC0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BD2D995-20F0-4C14-BF62-1248AB4B484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965255AC-12AC-4323-AA35-9BAC798B66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{FEB511D2-2B49-44A1-8DC5-38E6AE5DE9DB}tf67061901_win32</Template>
  <TotalTime>250</TotalTime>
  <Words>256</Words>
  <Application>Microsoft Office PowerPoint</Application>
  <PresentationFormat>Widescreen</PresentationFormat>
  <Paragraphs>34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 Black</vt:lpstr>
      <vt:lpstr>Calibri</vt:lpstr>
      <vt:lpstr>Franklin Gothic Book</vt:lpstr>
      <vt:lpstr>Franklin Gothic Demi</vt:lpstr>
      <vt:lpstr>Gill Sans MT</vt:lpstr>
      <vt:lpstr>NeuzeitGro</vt:lpstr>
      <vt:lpstr>Wingdings</vt:lpstr>
      <vt:lpstr>Wingdings 2</vt:lpstr>
      <vt:lpstr>DividendVTI</vt:lpstr>
      <vt:lpstr>EU Regulation 536     Jan 2022   Inregistrarea centrelor in sistemul EMA</vt:lpstr>
      <vt:lpstr>Sistemul electronic EMA (CTIS) La depunerea documentelor studiului in CTIS, se selecteaza tarile si centrele medicale =&gt; centrele trebuie sa fie acolo, in sistemul OMS pentru a putea fi selectate.</vt:lpstr>
      <vt:lpstr>Inregistrarea in sistemul EMA (Organization Management System)</vt:lpstr>
      <vt:lpstr>Centre medicale din Romania inregistrate in OMS- noiembrie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Sarbu, Catalina</dc:creator>
  <cp:lastModifiedBy>Sarbu, Catalina</cp:lastModifiedBy>
  <cp:revision>2</cp:revision>
  <dcterms:created xsi:type="dcterms:W3CDTF">2021-11-18T09:38:55Z</dcterms:created>
  <dcterms:modified xsi:type="dcterms:W3CDTF">2021-11-18T18:09:28Z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